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1" r:id="rId4"/>
    <p:sldId id="262" r:id="rId5"/>
    <p:sldId id="263" r:id="rId6"/>
    <p:sldId id="257" r:id="rId7"/>
    <p:sldId id="258" r:id="rId8"/>
    <p:sldId id="259" r:id="rId9"/>
    <p:sldId id="265" r:id="rId10"/>
    <p:sldId id="260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9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186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458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487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22080" y="1932733"/>
            <a:ext cx="7049913" cy="133312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14720" y="1455592"/>
            <a:ext cx="7464633" cy="360811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29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513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3853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721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822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8131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5765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863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80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27F20-D539-413D-89ED-7B07897A4D63}" type="datetimeFigureOut">
              <a:rPr lang="de-AT" smtClean="0"/>
              <a:t>14.06.2017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52345-239E-44BB-9953-E976CFC477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810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emgapedia.de/vsengine/vlu/vsc/de/ch/6/ac/versuche/vorlesung/_vlu/versuche.vlu/Page/vsc/de/ch/6/ac/versuche/vorlesung/goldschmidt/goldschmidt.vscml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solidFill>
                  <a:schemeClr val="tx2">
                    <a:lumMod val="75000"/>
                  </a:schemeClr>
                </a:solidFill>
              </a:rPr>
              <a:t>Silicium</a:t>
            </a:r>
            <a:endParaRPr lang="de-AT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679"/>
            <a:ext cx="8316416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chnulz\Documents\Schnulz\Studium\Chemie\Referat\Bilder\SiliconCro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4077072"/>
            <a:ext cx="2754929" cy="191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36768" y="1866864"/>
            <a:ext cx="2665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400" dirty="0" smtClean="0"/>
              <a:t>Helmut Hörner</a:t>
            </a:r>
          </a:p>
          <a:p>
            <a:pPr algn="ctr"/>
            <a:r>
              <a:rPr lang="de-AT" sz="2400" dirty="0"/>
              <a:t>Konrad </a:t>
            </a:r>
            <a:r>
              <a:rPr lang="de-AT" sz="2400" dirty="0" err="1"/>
              <a:t>Prikoszovich</a:t>
            </a:r>
            <a:endParaRPr lang="de-AT" sz="2400" dirty="0"/>
          </a:p>
          <a:p>
            <a:pPr algn="ctr"/>
            <a:r>
              <a:rPr lang="de-AT" sz="2400" dirty="0" smtClean="0"/>
              <a:t>Bernhard Frisch</a:t>
            </a:r>
          </a:p>
        </p:txBody>
      </p:sp>
    </p:spTree>
    <p:extLst>
      <p:ext uri="{BB962C8B-B14F-4D97-AF65-F5344CB8AC3E}">
        <p14:creationId xmlns:p14="http://schemas.microsoft.com/office/powerpoint/2010/main" val="294922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solidFill>
                  <a:schemeClr val="tx2">
                    <a:lumMod val="75000"/>
                  </a:schemeClr>
                </a:solidFill>
              </a:rPr>
              <a:t>Elementarzelle</a:t>
            </a:r>
            <a:endParaRPr lang="de-AT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679"/>
            <a:ext cx="8316416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lementarzel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980728"/>
            <a:ext cx="7096513" cy="399178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14346" y="5085184"/>
            <a:ext cx="76650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 smtClean="0"/>
              <a:t>Kubisch</a:t>
            </a:r>
            <a:r>
              <a:rPr lang="de-AT" dirty="0" smtClean="0"/>
              <a:t> Flächenzentriert: Würfel kann im Gitter so angeordnet werden, </a:t>
            </a:r>
            <a:br>
              <a:rPr lang="de-AT" dirty="0" smtClean="0"/>
            </a:br>
            <a:r>
              <a:rPr lang="de-AT" dirty="0" smtClean="0"/>
              <a:t>dass sich an jeder Ecke und im Zentrum jeder Fläche ein Atom befindet: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dirty="0"/>
              <a:t>Die vier grünen Eck-Atome sind mit den inneren Atomen verbunden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dirty="0" smtClean="0"/>
              <a:t>Die vier roten Eck-Atome sind </a:t>
            </a:r>
            <a:r>
              <a:rPr lang="de-AT" u="sng" dirty="0" smtClean="0"/>
              <a:t>nicht</a:t>
            </a:r>
            <a:r>
              <a:rPr lang="de-AT" dirty="0" smtClean="0"/>
              <a:t> mit den </a:t>
            </a:r>
            <a:r>
              <a:rPr lang="de-AT" dirty="0"/>
              <a:t>inneren Atomen </a:t>
            </a:r>
            <a:r>
              <a:rPr lang="de-AT" dirty="0" smtClean="0"/>
              <a:t>verbunden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dirty="0" err="1" smtClean="0"/>
              <a:t>Magentafarbene</a:t>
            </a:r>
            <a:r>
              <a:rPr lang="de-AT" dirty="0" smtClean="0"/>
              <a:t> Atome: Zentrum der Würfelflächen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Basis: </a:t>
            </a:r>
            <a:r>
              <a:rPr lang="de-AT" dirty="0" smtClean="0"/>
              <a:t>{(</a:t>
            </a:r>
            <a:r>
              <a:rPr lang="de-AT" dirty="0"/>
              <a:t>0,0,0), (1/4,1/4,1/4</a:t>
            </a:r>
            <a:r>
              <a:rPr lang="de-AT" dirty="0" smtClean="0"/>
              <a:t>)} (Diamantstruktur 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195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solidFill>
                  <a:schemeClr val="tx2">
                    <a:lumMod val="75000"/>
                  </a:schemeClr>
                </a:solidFill>
              </a:rPr>
              <a:t>Silicatkreislauf</a:t>
            </a:r>
            <a:endParaRPr lang="de-AT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679"/>
            <a:ext cx="8316416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908720"/>
            <a:ext cx="76328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AT" dirty="0" smtClean="0"/>
              <a:t>Abbau </a:t>
            </a:r>
            <a:r>
              <a:rPr lang="de-AT" dirty="0" err="1" smtClean="0"/>
              <a:t>silicatischer</a:t>
            </a:r>
            <a:r>
              <a:rPr lang="de-AT" dirty="0" smtClean="0"/>
              <a:t> Mineralien durch Reaktion mit Kohlensäure zu Metakieselsäure und Carbonaten.</a:t>
            </a:r>
            <a:r>
              <a:rPr lang="de-AT" dirty="0"/>
              <a:t> </a:t>
            </a:r>
            <a:r>
              <a:rPr lang="de-AT" dirty="0" smtClean="0"/>
              <a:t>Beispiel Calciumsilikat:</a:t>
            </a:r>
          </a:p>
          <a:p>
            <a:pPr marL="342900" indent="-342900">
              <a:buFont typeface="+mj-lt"/>
              <a:buAutoNum type="arabicPeriod"/>
            </a:pPr>
            <a:endParaRPr lang="de-AT" dirty="0"/>
          </a:p>
          <a:p>
            <a:pPr marL="342900" indent="-342900">
              <a:buFont typeface="+mj-lt"/>
              <a:buAutoNum type="arabicPeriod"/>
            </a:pPr>
            <a:endParaRPr lang="de-AT" dirty="0" smtClean="0"/>
          </a:p>
          <a:p>
            <a:pPr marL="342900" indent="-342900">
              <a:buFont typeface="+mj-lt"/>
              <a:buAutoNum type="arabicPeriod"/>
            </a:pPr>
            <a:r>
              <a:rPr lang="de-AT" dirty="0" smtClean="0"/>
              <a:t>Die unlösliche </a:t>
            </a:r>
            <a:r>
              <a:rPr lang="de-AT" dirty="0"/>
              <a:t>Metakieselsäure reagiert weiter mit Kohlensäure zu löslicher </a:t>
            </a:r>
            <a:r>
              <a:rPr lang="de-AT" dirty="0" err="1" smtClean="0"/>
              <a:t>Orthokieselsäure</a:t>
            </a:r>
            <a:r>
              <a:rPr lang="de-AT" dirty="0" smtClean="0"/>
              <a:t>:</a:t>
            </a:r>
            <a:br>
              <a:rPr lang="de-AT" dirty="0" smtClean="0"/>
            </a:b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/>
            </a:r>
            <a:br>
              <a:rPr lang="de-AT" dirty="0" smtClean="0"/>
            </a:br>
            <a:endParaRPr lang="de-AT" dirty="0" smtClean="0"/>
          </a:p>
          <a:p>
            <a:pPr marL="342900" indent="-342900">
              <a:buFont typeface="+mj-lt"/>
              <a:buAutoNum type="arabicPeriod"/>
            </a:pPr>
            <a:r>
              <a:rPr lang="de-AT" dirty="0" smtClean="0"/>
              <a:t>Durch Einbau </a:t>
            </a:r>
            <a:r>
              <a:rPr lang="de-AT" dirty="0"/>
              <a:t>von Kieselsäure oder wasserlöslichen Silicaten in </a:t>
            </a:r>
            <a:r>
              <a:rPr lang="de-AT" dirty="0" smtClean="0"/>
              <a:t>Meeresorganismen, die am Meeresboden sedimentieren oder durch Magmaaustritt am </a:t>
            </a:r>
            <a:r>
              <a:rPr lang="de-AT" dirty="0"/>
              <a:t>M</a:t>
            </a:r>
            <a:r>
              <a:rPr lang="de-AT" dirty="0" smtClean="0"/>
              <a:t>eeresboden: Rückbildung der </a:t>
            </a:r>
            <a:r>
              <a:rPr lang="de-AT" dirty="0" err="1" smtClean="0"/>
              <a:t>silicatischen</a:t>
            </a:r>
            <a:r>
              <a:rPr lang="de-AT" dirty="0" smtClean="0"/>
              <a:t> Mineralien:</a:t>
            </a:r>
            <a:br>
              <a:rPr lang="de-AT" dirty="0" smtClean="0"/>
            </a:br>
            <a:r>
              <a:rPr lang="de-AT" b="1" dirty="0" smtClean="0"/>
              <a:t/>
            </a:r>
            <a:br>
              <a:rPr lang="de-AT" b="1" dirty="0" smtClean="0"/>
            </a:br>
            <a:endParaRPr lang="de-AT" b="1" dirty="0" smtClean="0"/>
          </a:p>
          <a:p>
            <a:pPr marL="342900" indent="-342900">
              <a:buFont typeface="+mj-lt"/>
              <a:buAutoNum type="arabicPeriod"/>
            </a:pPr>
            <a:endParaRPr lang="de-AT" b="1" dirty="0" smtClean="0"/>
          </a:p>
          <a:p>
            <a:endParaRPr lang="de-AT" dirty="0" smtClean="0"/>
          </a:p>
          <a:p>
            <a:r>
              <a:rPr lang="de-AT" dirty="0" smtClean="0"/>
              <a:t>Zeitraum: 10</a:t>
            </a:r>
            <a:r>
              <a:rPr lang="de-AT" baseline="30000" dirty="0" smtClean="0"/>
              <a:t>6</a:t>
            </a:r>
            <a:r>
              <a:rPr lang="de-AT" dirty="0" smtClean="0"/>
              <a:t> Jahre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12070"/>
            <a:ext cx="4057143" cy="30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95" y="2780928"/>
            <a:ext cx="3752381" cy="29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29" y="4437112"/>
            <a:ext cx="2666667" cy="6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916246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err="1">
                <a:solidFill>
                  <a:schemeClr val="tx2">
                    <a:lumMod val="75000"/>
                  </a:schemeClr>
                </a:solidFill>
              </a:rPr>
              <a:t>Siliciumgewinnung</a:t>
            </a:r>
            <a:endParaRPr lang="de-AT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666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600" b="1" dirty="0">
                <a:solidFill>
                  <a:schemeClr val="tx2">
                    <a:lumMod val="75000"/>
                  </a:schemeClr>
                </a:solidFill>
              </a:rPr>
              <a:t>Förderung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AT" dirty="0"/>
              <a:t>Weltweiten Reserven: unbegrenzt</a:t>
            </a:r>
          </a:p>
          <a:p>
            <a:r>
              <a:rPr lang="de-AT" dirty="0"/>
              <a:t>Förderung als Sand, Kies, Gestein, etc.</a:t>
            </a:r>
          </a:p>
          <a:p>
            <a:r>
              <a:rPr lang="de-AT" dirty="0"/>
              <a:t>Weltförderung 142 Mio. Tonnen (2013)</a:t>
            </a:r>
          </a:p>
          <a:p>
            <a:r>
              <a:rPr lang="de-AT" dirty="0"/>
              <a:t>Reinheit überall verschieden</a:t>
            </a:r>
          </a:p>
          <a:p>
            <a:r>
              <a:rPr lang="de-AT" dirty="0"/>
              <a:t>Reinstes Quarz: Brasilien, China</a:t>
            </a:r>
          </a:p>
          <a:p>
            <a:r>
              <a:rPr lang="de-AT" dirty="0"/>
              <a:t>Österreich: Quarzsand aus tertiärzeitlichen Ablagerungen am Südrand der Böhmischen Masse </a:t>
            </a:r>
          </a:p>
          <a:p>
            <a:r>
              <a:rPr lang="de-AT" i="1" dirty="0"/>
              <a:t>Als Linzer Sande</a:t>
            </a:r>
            <a:r>
              <a:rPr lang="de-AT" dirty="0"/>
              <a:t> und </a:t>
            </a:r>
            <a:r>
              <a:rPr lang="de-AT" i="1" dirty="0"/>
              <a:t>Melker Sande</a:t>
            </a:r>
            <a:r>
              <a:rPr lang="de-AT" dirty="0"/>
              <a:t> bekannt. </a:t>
            </a:r>
          </a:p>
          <a:p>
            <a:r>
              <a:rPr lang="de-AT" dirty="0"/>
              <a:t>Durchschnittliche jährliche Fördermenge  1 Mio. Tonnen.</a:t>
            </a:r>
          </a:p>
        </p:txBody>
      </p:sp>
      <p:pic>
        <p:nvPicPr>
          <p:cNvPr id="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92" y="1404576"/>
            <a:ext cx="6237312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7852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600" b="1" dirty="0">
                <a:solidFill>
                  <a:schemeClr val="tx2">
                    <a:lumMod val="75000"/>
                  </a:schemeClr>
                </a:solidFill>
              </a:rPr>
              <a:t>Gewinnung im Labor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AT" dirty="0"/>
                  <a:t>Reduktion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AT" b="0" i="1" dirty="0" smtClean="0">
                            <a:latin typeface="Cambria Math" panose="02040503050406030204" pitchFamily="18" charset="0"/>
                          </a:rPr>
                          <m:t>𝑆𝑖𝑂</m:t>
                        </m:r>
                      </m:e>
                      <m:sub>
                        <m:r>
                          <a:rPr lang="de-A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AT" dirty="0"/>
                  <a:t> mit unedlen Metallen :</a:t>
                </a:r>
                <a:endParaRPr lang="de-AT" b="1" dirty="0"/>
              </a:p>
              <a:p>
                <a14:m>
                  <m:oMath xmlns:m="http://schemas.openxmlformats.org/officeDocument/2006/math">
                    <m:r>
                      <a:rPr lang="de-AT" i="1">
                        <a:latin typeface="Cambria Math" panose="02040503050406030204" pitchFamily="18" charset="0"/>
                      </a:rPr>
                      <m:t>𝑆𝑖</m:t>
                    </m:r>
                    <m:sSub>
                      <m:sSubPr>
                        <m:ctrlPr>
                          <a:rPr lang="de-AT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i="1">
                        <a:latin typeface="Cambria Math" panose="02040503050406030204" pitchFamily="18" charset="0"/>
                      </a:rPr>
                      <m:t>+2 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𝑀𝑔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𝑆𝑖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+2 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𝑀𝑔𝑂</m:t>
                    </m:r>
                  </m:oMath>
                </a14:m>
                <a:endParaRPr lang="de-AT" dirty="0"/>
              </a:p>
              <a:p>
                <a14:m>
                  <m:oMath xmlns:m="http://schemas.openxmlformats.org/officeDocument/2006/math">
                    <m:r>
                      <a:rPr lang="de-AT" i="1">
                        <a:latin typeface="Cambria Math" panose="02040503050406030204" pitchFamily="18" charset="0"/>
                      </a:rPr>
                      <m:t>3 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𝑆𝑖</m:t>
                    </m:r>
                    <m:sSub>
                      <m:sSubPr>
                        <m:ctrlPr>
                          <a:rPr lang="de-AT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i="1">
                        <a:latin typeface="Cambria Math" panose="02040503050406030204" pitchFamily="18" charset="0"/>
                      </a:rPr>
                      <m:t>+4 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𝐴𝑙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 →3 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𝑆𝑖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+2 </m:t>
                    </m:r>
                    <m:sSub>
                      <m:sSubPr>
                        <m:ctrlPr>
                          <a:rPr lang="de-AT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𝐴𝑙</m:t>
                        </m:r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AT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AT" dirty="0"/>
              </a:p>
              <a:p>
                <a14:m>
                  <m:oMath xmlns:m="http://schemas.openxmlformats.org/officeDocument/2006/math">
                    <m:r>
                      <a:rPr lang="de-AT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𝑆𝑖</m:t>
                    </m:r>
                    <m:sSub>
                      <m:sSubPr>
                        <m:ctrlPr>
                          <a:rPr lang="de-AT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de-AT" i="1">
                        <a:latin typeface="Cambria Math" panose="02040503050406030204" pitchFamily="18" charset="0"/>
                      </a:rPr>
                      <m:t>+4 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𝐴𝑙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 →3 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𝑆𝑖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𝐴𝑙</m:t>
                    </m:r>
                    <m:sSub>
                      <m:sSubPr>
                        <m:ctrlPr>
                          <a:rPr lang="de-AT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AT" dirty="0"/>
              </a:p>
              <a:p>
                <a:endParaRPr lang="de-AT" dirty="0"/>
              </a:p>
              <a:p>
                <a:endParaRPr lang="de-AT" dirty="0"/>
              </a:p>
              <a:p>
                <a:endParaRPr lang="de-AT" dirty="0"/>
              </a:p>
              <a:p>
                <a:endParaRPr lang="de-AT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44" y="1305861"/>
            <a:ext cx="6237312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926878" y="5662569"/>
            <a:ext cx="6415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Video: </a:t>
            </a:r>
            <a:r>
              <a:rPr lang="de-AT" dirty="0">
                <a:hlinkClick r:id="rId4"/>
              </a:rPr>
              <a:t>http://www.chemgapedia.de/vsengine/vlu/vsc/de/ch/6/ac/versuche/vorlesung/_vlu/versuche.vlu/Page/vsc/de/ch/6/ac/versuche/vorlesung/goldschmidt/goldschmidt.vscml.html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68376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600" b="1" dirty="0">
                <a:solidFill>
                  <a:schemeClr val="tx2">
                    <a:lumMod val="75000"/>
                  </a:schemeClr>
                </a:solidFill>
              </a:rPr>
              <a:t>Gewinnung Industrie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2800" dirty="0"/>
              <a:t>Unterschiedliche Reinheit für Verwendungen gefordert:</a:t>
            </a:r>
          </a:p>
          <a:p>
            <a:pPr marL="514350" indent="-514350">
              <a:buFont typeface="+mj-lt"/>
              <a:buAutoNum type="arabicPeriod"/>
            </a:pPr>
            <a:r>
              <a:rPr lang="de-AT" sz="2800" dirty="0" err="1"/>
              <a:t>metallurgical</a:t>
            </a:r>
            <a:r>
              <a:rPr lang="de-AT" sz="2800" dirty="0"/>
              <a:t> grade, Rohsilicium, 98-99% Reinheit</a:t>
            </a:r>
          </a:p>
          <a:p>
            <a:pPr marL="514350" indent="-514350">
              <a:buFont typeface="+mj-lt"/>
              <a:buAutoNum type="arabicPeriod"/>
            </a:pPr>
            <a:r>
              <a:rPr lang="de-AT" sz="2800" dirty="0"/>
              <a:t>solar grade, Solarsilicium, 99,99% Reinheit</a:t>
            </a:r>
          </a:p>
          <a:p>
            <a:pPr marL="514350" indent="-514350">
              <a:buFont typeface="+mj-lt"/>
              <a:buAutoNum type="arabicPeriod"/>
            </a:pPr>
            <a:r>
              <a:rPr lang="de-AT" sz="2800" dirty="0"/>
              <a:t>electronic grade, Halbleitersilicium Reinheit 9N</a:t>
            </a:r>
          </a:p>
        </p:txBody>
      </p:sp>
      <p:pic>
        <p:nvPicPr>
          <p:cNvPr id="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44" y="1236797"/>
            <a:ext cx="6237312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846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600" b="1" dirty="0" smtClean="0">
                <a:solidFill>
                  <a:schemeClr val="tx2">
                    <a:lumMod val="75000"/>
                  </a:schemeClr>
                </a:solidFill>
              </a:rPr>
              <a:t> Rohsilicium</a:t>
            </a:r>
            <a:endParaRPr lang="de-AT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AT" dirty="0">
                    <a:latin typeface="Cambria Math" panose="02040503050406030204" pitchFamily="18" charset="0"/>
                  </a:rPr>
                  <a:t>Reduktion von Quarzkies mit Kohlenstoff </a:t>
                </a:r>
              </a:p>
              <a:p>
                <a:r>
                  <a:rPr lang="de-AT" dirty="0">
                    <a:latin typeface="Cambria Math" panose="02040503050406030204" pitchFamily="18" charset="0"/>
                  </a:rPr>
                  <a:t>Lichtbogenofen</a:t>
                </a:r>
              </a:p>
              <a:p>
                <a14:m>
                  <m:oMath xmlns:m="http://schemas.openxmlformats.org/officeDocument/2006/math">
                    <m:r>
                      <a:rPr lang="de-AT" i="1" smtClean="0">
                        <a:latin typeface="Cambria Math" panose="02040503050406030204" pitchFamily="18" charset="0"/>
                      </a:rPr>
                      <m:t>𝑆𝑖</m:t>
                    </m:r>
                    <m:sSub>
                      <m:sSubPr>
                        <m:ctrlPr>
                          <a:rPr lang="de-AT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i="1">
                        <a:latin typeface="Cambria Math" panose="02040503050406030204" pitchFamily="18" charset="0"/>
                      </a:rPr>
                      <m:t>+2 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 →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𝑆𝑖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+2 </m:t>
                    </m:r>
                    <m:r>
                      <a:rPr lang="de-AT" i="1">
                        <a:latin typeface="Cambria Math" panose="02040503050406030204" pitchFamily="18" charset="0"/>
                      </a:rPr>
                      <m:t>𝐶𝑂</m:t>
                    </m:r>
                    <m:r>
                      <a:rPr lang="de-AT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AT" dirty="0"/>
              </a:p>
              <a:p>
                <a:r>
                  <a:rPr lang="de-AT" dirty="0"/>
                  <a:t>T=2000K, </a:t>
                </a:r>
                <a:r>
                  <a:rPr lang="el-GR" dirty="0"/>
                  <a:t>Δ</a:t>
                </a:r>
                <a:r>
                  <a:rPr lang="de-AT" dirty="0"/>
                  <a:t>H=695 kJ/</a:t>
                </a:r>
                <a:r>
                  <a:rPr lang="de-AT" dirty="0" err="1"/>
                  <a:t>mol</a:t>
                </a:r>
                <a:endParaRPr lang="de-AT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44" y="1251492"/>
            <a:ext cx="6237312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27657"/>
            <a:ext cx="2953007" cy="382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229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600" b="1" dirty="0">
                <a:solidFill>
                  <a:schemeClr val="tx2">
                    <a:lumMod val="75000"/>
                  </a:schemeClr>
                </a:solidFill>
              </a:rPr>
              <a:t>Verfahren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Siemens-Verfahren</a:t>
            </a:r>
          </a:p>
          <a:p>
            <a:r>
              <a:rPr lang="de-AT" dirty="0" err="1"/>
              <a:t>Czochralski</a:t>
            </a:r>
            <a:r>
              <a:rPr lang="de-AT" dirty="0"/>
              <a:t>-Verfahren</a:t>
            </a:r>
          </a:p>
          <a:p>
            <a:r>
              <a:rPr lang="de-AT" dirty="0"/>
              <a:t>Zonenschmelzverfahren</a:t>
            </a:r>
          </a:p>
          <a:p>
            <a:endParaRPr lang="de-AT" dirty="0"/>
          </a:p>
        </p:txBody>
      </p:sp>
      <p:pic>
        <p:nvPicPr>
          <p:cNvPr id="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44" y="1196752"/>
            <a:ext cx="6237312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808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600" b="1" dirty="0">
                <a:solidFill>
                  <a:schemeClr val="tx2">
                    <a:lumMod val="75000"/>
                  </a:schemeClr>
                </a:solidFill>
              </a:rPr>
              <a:t>Siemensverfahren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de-AT" sz="2600" dirty="0"/>
                  <a:t>Herstellung von </a:t>
                </a:r>
                <a:r>
                  <a:rPr lang="de-AT" sz="2600" dirty="0" smtClean="0"/>
                  <a:t>polykristallinem </a:t>
                </a:r>
                <a:br>
                  <a:rPr lang="de-AT" sz="2600" dirty="0" smtClean="0"/>
                </a:br>
                <a:r>
                  <a:rPr lang="de-AT" sz="2600" dirty="0" smtClean="0"/>
                  <a:t>Silicium</a:t>
                </a:r>
                <a:endParaRPr lang="de-AT" sz="2600" dirty="0"/>
              </a:p>
              <a:p>
                <a:r>
                  <a:rPr lang="de-AT" sz="2600" dirty="0"/>
                  <a:t>Ausgangsstoff: </a:t>
                </a:r>
                <a:r>
                  <a:rPr lang="de-AT" sz="2600" dirty="0" smtClean="0"/>
                  <a:t/>
                </a:r>
                <a:br>
                  <a:rPr lang="de-AT" sz="2600" dirty="0" smtClean="0"/>
                </a:br>
                <a:r>
                  <a:rPr lang="de-AT" sz="2600" dirty="0" smtClean="0"/>
                  <a:t>Metallurgisches </a:t>
                </a:r>
                <a:r>
                  <a:rPr lang="de-AT" sz="2600" dirty="0"/>
                  <a:t>Silicium</a:t>
                </a:r>
              </a:p>
              <a:p>
                <a14:m>
                  <m:oMath xmlns:m="http://schemas.openxmlformats.org/officeDocument/2006/math">
                    <m:r>
                      <a:rPr lang="de-AT" sz="2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AT" sz="2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AT" sz="2600" i="1">
                        <a:latin typeface="Cambria Math" panose="02040503050406030204" pitchFamily="18" charset="0"/>
                      </a:rPr>
                      <m:t>+3 </m:t>
                    </m:r>
                    <m:r>
                      <a:rPr lang="de-AT" sz="2600" i="1">
                        <a:latin typeface="Cambria Math" panose="02040503050406030204" pitchFamily="18" charset="0"/>
                      </a:rPr>
                      <m:t>𝐻𝐶𝑙</m:t>
                    </m:r>
                    <m:r>
                      <a:rPr lang="de-AT" sz="2600" i="1">
                        <a:latin typeface="Cambria Math" panose="02040503050406030204" pitchFamily="18" charset="0"/>
                      </a:rPr>
                      <m:t> →  </m:t>
                    </m:r>
                    <m:sSub>
                      <m:sSubPr>
                        <m:ctrlPr>
                          <a:rPr lang="de-AT" sz="2600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sz="2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2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sz="2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AT" sz="2600" i="1">
                        <a:latin typeface="Cambria Math" panose="02040503050406030204" pitchFamily="18" charset="0"/>
                      </a:rPr>
                      <m:t>𝐻𝑆𝑖</m:t>
                    </m:r>
                    <m:sSub>
                      <m:sSubPr>
                        <m:ctrlPr>
                          <a:rPr lang="de-AT" sz="2600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sz="2600" i="1">
                            <a:latin typeface="Cambria Math" panose="02040503050406030204" pitchFamily="18" charset="0"/>
                          </a:rPr>
                          <m:t>𝐶𝑙</m:t>
                        </m:r>
                      </m:e>
                      <m:sub>
                        <m:r>
                          <a:rPr lang="de-AT" sz="2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AT" sz="2600" dirty="0"/>
                  <a:t>, </a:t>
                </a:r>
                <a:r>
                  <a:rPr lang="de-AT" sz="2600" dirty="0" smtClean="0"/>
                  <a:t/>
                </a:r>
                <a:br>
                  <a:rPr lang="de-AT" sz="2600" dirty="0" smtClean="0"/>
                </a:br>
                <a:r>
                  <a:rPr lang="de-AT" sz="2600" dirty="0" smtClean="0"/>
                  <a:t>T=300°C</a:t>
                </a:r>
                <a:endParaRPr lang="de-AT" sz="2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AT" sz="2600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sz="2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2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sz="2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AT" sz="2600" i="1">
                        <a:latin typeface="Cambria Math" panose="02040503050406030204" pitchFamily="18" charset="0"/>
                      </a:rPr>
                      <m:t>𝐻𝑆𝑖</m:t>
                    </m:r>
                    <m:sSub>
                      <m:sSubPr>
                        <m:ctrlPr>
                          <a:rPr lang="de-AT" sz="2600" i="1">
                            <a:latin typeface="Cambria Math"/>
                          </a:rPr>
                        </m:ctrlPr>
                      </m:sSubPr>
                      <m:e>
                        <m:r>
                          <a:rPr lang="de-AT" sz="2600" i="1">
                            <a:latin typeface="Cambria Math" panose="02040503050406030204" pitchFamily="18" charset="0"/>
                          </a:rPr>
                          <m:t>𝐶𝑙</m:t>
                        </m:r>
                      </m:e>
                      <m:sub>
                        <m:r>
                          <a:rPr lang="de-AT" sz="2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AT" sz="2600" i="1">
                        <a:latin typeface="Cambria Math" panose="02040503050406030204" pitchFamily="18" charset="0"/>
                      </a:rPr>
                      <m:t>→  </m:t>
                    </m:r>
                    <m:r>
                      <a:rPr lang="de-AT" sz="2600" i="1">
                        <a:latin typeface="Cambria Math" panose="02040503050406030204" pitchFamily="18" charset="0"/>
                      </a:rPr>
                      <m:t>𝑆𝑖</m:t>
                    </m:r>
                    <m:r>
                      <a:rPr lang="de-AT" sz="2600" i="1">
                        <a:latin typeface="Cambria Math" panose="02040503050406030204" pitchFamily="18" charset="0"/>
                      </a:rPr>
                      <m:t>+3 </m:t>
                    </m:r>
                    <m:r>
                      <a:rPr lang="de-AT" sz="2600" i="1">
                        <a:latin typeface="Cambria Math" panose="02040503050406030204" pitchFamily="18" charset="0"/>
                      </a:rPr>
                      <m:t>𝐻𝐶𝑙</m:t>
                    </m:r>
                  </m:oMath>
                </a14:m>
                <a:r>
                  <a:rPr lang="de-AT" sz="2600" dirty="0"/>
                  <a:t>, </a:t>
                </a:r>
                <a:r>
                  <a:rPr lang="de-AT" sz="2600" dirty="0" smtClean="0"/>
                  <a:t/>
                </a:r>
                <a:br>
                  <a:rPr lang="de-AT" sz="2600" dirty="0" smtClean="0"/>
                </a:br>
                <a:r>
                  <a:rPr lang="de-AT" sz="2600" dirty="0" smtClean="0"/>
                  <a:t>T=1100°C</a:t>
                </a:r>
                <a:endParaRPr lang="de-AT" sz="2600" dirty="0"/>
              </a:p>
              <a:p>
                <a:r>
                  <a:rPr lang="de-AT" sz="2600" dirty="0"/>
                  <a:t>Hoher Energieaufwand</a:t>
                </a:r>
              </a:p>
              <a:p>
                <a:r>
                  <a:rPr lang="de-AT" sz="2600" dirty="0"/>
                  <a:t>Modernere Verfahren: </a:t>
                </a:r>
              </a:p>
              <a:p>
                <a:pPr>
                  <a:buFont typeface="Symbol" panose="05050102010706020507" pitchFamily="18" charset="2"/>
                  <a:buChar char="-"/>
                </a:pPr>
                <a:r>
                  <a:rPr lang="de-AT" sz="2600" dirty="0" err="1"/>
                  <a:t>Upgraded</a:t>
                </a:r>
                <a:r>
                  <a:rPr lang="de-AT" sz="2600" dirty="0"/>
                  <a:t> </a:t>
                </a:r>
                <a:r>
                  <a:rPr lang="de-AT" sz="2600" dirty="0" err="1"/>
                  <a:t>Metallurgical</a:t>
                </a:r>
                <a:r>
                  <a:rPr lang="de-AT" sz="2600" dirty="0"/>
                  <a:t> Grade</a:t>
                </a:r>
              </a:p>
              <a:p>
                <a:pPr>
                  <a:buFont typeface="Symbol" panose="05050102010706020507" pitchFamily="18" charset="2"/>
                  <a:buChar char="-"/>
                </a:pPr>
                <a:r>
                  <a:rPr lang="de-AT" sz="2600" dirty="0" err="1"/>
                  <a:t>Fluidized</a:t>
                </a:r>
                <a:r>
                  <a:rPr lang="de-AT" sz="2600" dirty="0"/>
                  <a:t> </a:t>
                </a:r>
                <a:r>
                  <a:rPr lang="de-AT" sz="2600" dirty="0" err="1"/>
                  <a:t>Bed</a:t>
                </a:r>
                <a:r>
                  <a:rPr lang="de-AT" sz="2600" dirty="0"/>
                  <a:t> </a:t>
                </a:r>
                <a:r>
                  <a:rPr lang="de-AT" sz="2600" dirty="0" err="1"/>
                  <a:t>Reactor</a:t>
                </a:r>
                <a:endParaRPr lang="de-AT" sz="2600" dirty="0"/>
              </a:p>
              <a:p>
                <a:pPr marL="0" indent="0">
                  <a:buNone/>
                </a:pPr>
                <a:endParaRPr lang="de-AT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11" t="-2561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79484"/>
            <a:ext cx="6237312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88" y="1484783"/>
            <a:ext cx="3826712" cy="44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576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9325"/>
          </a:xfrm>
        </p:spPr>
        <p:txBody>
          <a:bodyPr>
            <a:normAutofit fontScale="90000"/>
          </a:bodyPr>
          <a:lstStyle/>
          <a:p>
            <a:pPr algn="ctr"/>
            <a:r>
              <a:rPr lang="de-AT" sz="4000" b="1" dirty="0" err="1">
                <a:solidFill>
                  <a:schemeClr val="tx2">
                    <a:lumMod val="75000"/>
                  </a:schemeClr>
                </a:solidFill>
              </a:rPr>
              <a:t>Czochralski</a:t>
            </a:r>
            <a:r>
              <a:rPr lang="de-AT" sz="4000" b="1" dirty="0">
                <a:solidFill>
                  <a:schemeClr val="tx2">
                    <a:lumMod val="75000"/>
                  </a:schemeClr>
                </a:solidFill>
              </a:rPr>
              <a:t>-Verfahren</a:t>
            </a:r>
            <a:r>
              <a:rPr lang="de-AT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de-AT" b="1" dirty="0">
                <a:solidFill>
                  <a:schemeClr val="tx2">
                    <a:lumMod val="75000"/>
                  </a:schemeClr>
                </a:solidFill>
              </a:rPr>
            </a:br>
            <a:endParaRPr lang="de-AT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78655" y="1280128"/>
            <a:ext cx="56435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Schmelzen des Polykristalls (</a:t>
            </a:r>
            <a:r>
              <a:rPr lang="de-AT" dirty="0" smtClean="0"/>
              <a:t>Ostwald-</a:t>
            </a:r>
            <a:r>
              <a:rPr lang="de-AT" dirty="0" err="1" smtClean="0"/>
              <a:t>Miers</a:t>
            </a:r>
            <a:r>
              <a:rPr lang="de-AT" dirty="0" smtClean="0"/>
              <a:t>-Bereich</a:t>
            </a:r>
            <a:r>
              <a:rPr lang="de-AT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Rotierender Si-Einkristall in Schmelze tauchen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Einkristall gibt Orientierung 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Wachstum in der Schmelze wegen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Hohe </a:t>
            </a:r>
            <a:r>
              <a:rPr lang="de-AT" dirty="0" err="1"/>
              <a:t>Ziehrate</a:t>
            </a:r>
            <a:r>
              <a:rPr lang="de-AT" dirty="0"/>
              <a:t> am Anfang um Dislokationen zu verhindern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/>
              <a:t>Ziehrate</a:t>
            </a:r>
            <a:r>
              <a:rPr lang="de-AT" dirty="0"/>
              <a:t> verlangsamen, Kristalldurchmesser 450 mm, genormt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Abruptes Herausziehen -&gt;  Thermischer Schock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Materialien zur Dotierung in die Schmelze geben</a:t>
            </a:r>
          </a:p>
        </p:txBody>
      </p:sp>
      <p:pic>
        <p:nvPicPr>
          <p:cNvPr id="7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44" y="819444"/>
            <a:ext cx="6237312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5" y="4142450"/>
            <a:ext cx="5307103" cy="2715549"/>
          </a:xfrm>
          <a:prstGeom prst="rect">
            <a:avLst/>
          </a:prstGeom>
        </p:spPr>
      </p:pic>
      <p:pic>
        <p:nvPicPr>
          <p:cNvPr id="9" name="Inhaltsplatzhalt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99542"/>
            <a:ext cx="3008965" cy="2543968"/>
          </a:xfr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645024"/>
            <a:ext cx="2132859" cy="298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427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hnulz\Documents\Schnulz\Studium\Chemie\Referat\Bilder\Periodensystem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640960" cy="624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solidFill>
                  <a:schemeClr val="tx2">
                    <a:lumMod val="75000"/>
                  </a:schemeClr>
                </a:solidFill>
              </a:rPr>
              <a:t>Silicium</a:t>
            </a:r>
            <a:endParaRPr lang="de-AT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709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612767"/>
            <a:ext cx="4147185" cy="46801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AT" sz="3600" b="1" dirty="0">
                <a:solidFill>
                  <a:schemeClr val="tx2">
                    <a:lumMod val="75000"/>
                  </a:schemeClr>
                </a:solidFill>
              </a:rPr>
              <a:t>Zonenschmelzverfahren</a:t>
            </a: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628650" y="1690689"/>
            <a:ext cx="47720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Polykristallines Silicium in Gefäß mit Schutzgas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Hochfrequentes Magnetfeld schmilzt Stab an einem 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Impfkristall  gibt Orientierung 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Magnetfeldspule bewegt sich langsam zu anderen 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Hinter Spule entsteht Einkristall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Verunreinigungen befinden sich in der Schmelze wegen geringeren chemischen Potential im Vergleich zum Festkörper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Verunreinigungen werden am Ende abgeschnitten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Dotierung durch Beigabe gasförmiger 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Stoffe </a:t>
            </a:r>
            <a:r>
              <a:rPr lang="de-AT" dirty="0"/>
              <a:t>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/>
              <a:t>Pedestalverfahren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</p:txBody>
      </p:sp>
      <p:pic>
        <p:nvPicPr>
          <p:cNvPr id="5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34" y="941087"/>
            <a:ext cx="6237312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446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979654" y="1959513"/>
            <a:ext cx="7049913" cy="2743318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Verbindungen und Verwendungen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0551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Elementares Silicium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0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81" name="CustomShape 2"/>
          <p:cNvSpPr/>
          <p:nvPr/>
        </p:nvSpPr>
        <p:spPr>
          <a:xfrm>
            <a:off x="564933" y="953629"/>
            <a:ext cx="7184453" cy="2087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Halbleiterindustrie, Transistoren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Integrierte Schaltkreise, Mikroelektronik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Photovoltaik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Desoxidationsmittel bei Stahlerzeugung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Ausgangstoff für viele künstliche Si-Verbindungen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Avogadroprojekt: Neudefinition des Kilogramms 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Grafik 81"/>
          <p:cNvPicPr/>
          <p:nvPr/>
        </p:nvPicPr>
        <p:blipFill>
          <a:blip r:embed="rId3"/>
          <a:stretch/>
        </p:blipFill>
        <p:spPr>
          <a:xfrm>
            <a:off x="326551" y="3592440"/>
            <a:ext cx="4519468" cy="2286098"/>
          </a:xfrm>
          <a:prstGeom prst="rect">
            <a:avLst/>
          </a:prstGeom>
          <a:ln>
            <a:noFill/>
          </a:ln>
        </p:spPr>
      </p:pic>
      <p:pic>
        <p:nvPicPr>
          <p:cNvPr id="83" name="Grafik 82"/>
          <p:cNvPicPr/>
          <p:nvPr/>
        </p:nvPicPr>
        <p:blipFill>
          <a:blip r:embed="rId4"/>
          <a:stretch/>
        </p:blipFill>
        <p:spPr>
          <a:xfrm>
            <a:off x="4963578" y="3592440"/>
            <a:ext cx="1707863" cy="2286098"/>
          </a:xfrm>
          <a:prstGeom prst="rect">
            <a:avLst/>
          </a:prstGeom>
          <a:ln>
            <a:noFill/>
          </a:ln>
        </p:spPr>
      </p:pic>
      <p:pic>
        <p:nvPicPr>
          <p:cNvPr id="84" name="Grafik 83"/>
          <p:cNvPicPr/>
          <p:nvPr/>
        </p:nvPicPr>
        <p:blipFill>
          <a:blip r:embed="rId5"/>
          <a:stretch/>
        </p:blipFill>
        <p:spPr>
          <a:xfrm>
            <a:off x="7020850" y="3592440"/>
            <a:ext cx="1662146" cy="22860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4908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Kieselsäuren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6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87" name="CustomShape 2"/>
          <p:cNvSpPr/>
          <p:nvPr/>
        </p:nvSpPr>
        <p:spPr>
          <a:xfrm>
            <a:off x="564933" y="953630"/>
            <a:ext cx="7184453" cy="33363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Sauerstoffsäuren des Siliciums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Kieselsäure kommt in allen Gewässern vor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Einfachste Form: Ortho-, oder Monokieselsäure Si(OH)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Von Kieselalgen zum Aufbau ihrer SiO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-Hüllen verwendet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Neigt zu Kondensation und reagiert unter Wasserabspaltung zu Polykieselsäuren: (H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SiO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Weitere Wasserabspaltung bildet SiO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Umgekehrt -&gt; amorphes SiO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 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als Trocknungsmittel (Silikagel)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Verbindung mit Cobalt(II)-chlorid als Feuchtigkeitsindikator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Grafik 87"/>
          <p:cNvPicPr/>
          <p:nvPr/>
        </p:nvPicPr>
        <p:blipFill>
          <a:blip r:embed="rId3"/>
          <a:stretch/>
        </p:blipFill>
        <p:spPr>
          <a:xfrm>
            <a:off x="6694299" y="4572196"/>
            <a:ext cx="1991962" cy="1959513"/>
          </a:xfrm>
          <a:prstGeom prst="rect">
            <a:avLst/>
          </a:prstGeom>
          <a:ln>
            <a:noFill/>
          </a:ln>
        </p:spPr>
      </p:pic>
      <p:pic>
        <p:nvPicPr>
          <p:cNvPr id="89" name="Grafik 88"/>
          <p:cNvPicPr/>
          <p:nvPr/>
        </p:nvPicPr>
        <p:blipFill>
          <a:blip r:embed="rId4"/>
          <a:stretch/>
        </p:blipFill>
        <p:spPr>
          <a:xfrm>
            <a:off x="326551" y="4637514"/>
            <a:ext cx="1903793" cy="1959513"/>
          </a:xfrm>
          <a:prstGeom prst="rect">
            <a:avLst/>
          </a:prstGeom>
          <a:ln>
            <a:noFill/>
          </a:ln>
        </p:spPr>
      </p:pic>
      <p:pic>
        <p:nvPicPr>
          <p:cNvPr id="90" name="Grafik 89"/>
          <p:cNvPicPr/>
          <p:nvPr/>
        </p:nvPicPr>
        <p:blipFill>
          <a:blip r:embed="rId5"/>
          <a:stretch/>
        </p:blipFill>
        <p:spPr>
          <a:xfrm>
            <a:off x="2690782" y="4572197"/>
            <a:ext cx="3366743" cy="21489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8695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 err="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Siliciumdioxid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2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564933" y="953630"/>
            <a:ext cx="7184453" cy="32371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Sammelbezeichnung aller Modifikationen der Oxide SiO</a:t>
            </a:r>
            <a:r>
              <a:rPr lang="de-D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Bestandteil von Silicaten oder in 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freier </a:t>
            </a:r>
            <a:r>
              <a:rPr lang="de-D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Form 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als Quarz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 englischsprachigen oft selbst zu den Silicaten gezählt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Kristallines SiO</a:t>
            </a:r>
            <a:r>
              <a:rPr lang="de-D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Hochrein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→ Bergkristall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Einschlüsse von Al, 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Fe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Mg, Li, Na 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→ Schmucksteine z.B. Amethyst, 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Citrin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Grafik 93"/>
          <p:cNvPicPr/>
          <p:nvPr/>
        </p:nvPicPr>
        <p:blipFill>
          <a:blip r:embed="rId3"/>
          <a:stretch/>
        </p:blipFill>
        <p:spPr>
          <a:xfrm>
            <a:off x="2775685" y="4245611"/>
            <a:ext cx="2860588" cy="2286098"/>
          </a:xfrm>
          <a:prstGeom prst="rect">
            <a:avLst/>
          </a:prstGeom>
          <a:ln>
            <a:noFill/>
          </a:ln>
        </p:spPr>
      </p:pic>
      <p:pic>
        <p:nvPicPr>
          <p:cNvPr id="95" name="Grafik 94"/>
          <p:cNvPicPr/>
          <p:nvPr/>
        </p:nvPicPr>
        <p:blipFill>
          <a:blip r:embed="rId4"/>
          <a:stretch/>
        </p:blipFill>
        <p:spPr>
          <a:xfrm>
            <a:off x="5570963" y="4245611"/>
            <a:ext cx="3441849" cy="2286098"/>
          </a:xfrm>
          <a:prstGeom prst="rect">
            <a:avLst/>
          </a:prstGeom>
          <a:ln>
            <a:noFill/>
          </a:ln>
        </p:spPr>
      </p:pic>
      <p:pic>
        <p:nvPicPr>
          <p:cNvPr id="96" name="Grafik 95"/>
          <p:cNvPicPr/>
          <p:nvPr/>
        </p:nvPicPr>
        <p:blipFill>
          <a:blip r:embed="rId5"/>
          <a:stretch/>
        </p:blipFill>
        <p:spPr>
          <a:xfrm>
            <a:off x="163276" y="4245611"/>
            <a:ext cx="2680985" cy="22860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8424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 err="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Siliciumdioxid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8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99" name="CustomShape 2"/>
          <p:cNvSpPr/>
          <p:nvPr/>
        </p:nvSpPr>
        <p:spPr>
          <a:xfrm>
            <a:off x="564933" y="953630"/>
            <a:ext cx="7184453" cy="17282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Amorphes SiO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Quarzglas und glasartige Mineralien durch vulkanische Aktivitäten, Meteoriten- und Blitzeinschläge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z.B. Opal, Obsidian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Skelette von Kieselalgen und Schwämmen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" name="Grafik 99"/>
          <p:cNvPicPr/>
          <p:nvPr/>
        </p:nvPicPr>
        <p:blipFill>
          <a:blip r:embed="rId3"/>
          <a:stretch/>
        </p:blipFill>
        <p:spPr>
          <a:xfrm>
            <a:off x="522482" y="3265855"/>
            <a:ext cx="2285858" cy="2286098"/>
          </a:xfrm>
          <a:prstGeom prst="rect">
            <a:avLst/>
          </a:prstGeom>
          <a:ln>
            <a:noFill/>
          </a:ln>
        </p:spPr>
      </p:pic>
      <p:pic>
        <p:nvPicPr>
          <p:cNvPr id="101" name="Grafik 100"/>
          <p:cNvPicPr/>
          <p:nvPr/>
        </p:nvPicPr>
        <p:blipFill>
          <a:blip r:embed="rId4"/>
          <a:stretch/>
        </p:blipFill>
        <p:spPr>
          <a:xfrm>
            <a:off x="3134892" y="3265855"/>
            <a:ext cx="2184627" cy="2286098"/>
          </a:xfrm>
          <a:prstGeom prst="rect">
            <a:avLst/>
          </a:prstGeom>
          <a:ln>
            <a:noFill/>
          </a:ln>
        </p:spPr>
      </p:pic>
      <p:pic>
        <p:nvPicPr>
          <p:cNvPr id="102" name="Grafik 101"/>
          <p:cNvPicPr/>
          <p:nvPr/>
        </p:nvPicPr>
        <p:blipFill>
          <a:blip r:embed="rId5"/>
          <a:stretch/>
        </p:blipFill>
        <p:spPr>
          <a:xfrm>
            <a:off x="5747301" y="3265855"/>
            <a:ext cx="2795278" cy="22860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974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 err="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Siliciumdioxid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4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105" name="CustomShape 2"/>
          <p:cNvSpPr/>
          <p:nvPr/>
        </p:nvSpPr>
        <p:spPr>
          <a:xfrm>
            <a:off x="564933" y="953629"/>
            <a:ext cx="7184453" cy="4438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Hoher Schmelzpunkt ~1700°C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Säurebeständig, ausgenommen Flusssäure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Verwendungen: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Temperatur- und säurebeständiges Quarzglas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Optik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Halbleiterindustrie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Kosmetik, Pharmazie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Farben und Lacken, Kunst- und Klebstoffen (z.B. Silikone)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Hochleistungsbetone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Pietzoelektrische Eigenschaften von Quarz-Einkristallen (z.B. Quarzuhren, Taktgeber)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u.v.m.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77799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Silicate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7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108" name="CustomShape 2"/>
          <p:cNvSpPr/>
          <p:nvPr/>
        </p:nvSpPr>
        <p:spPr>
          <a:xfrm>
            <a:off x="564933" y="953630"/>
            <a:ext cx="7184453" cy="39288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Salze der Kieselsäure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Etwa 90-Vol.% der Erdkruste als Feldspat, Glimmer, Tonminerale, u.v.m.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Grundbaustein SiO</a:t>
            </a:r>
            <a:r>
              <a:rPr lang="de-D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-Tetraeder und werden je nach Struktur eingeteilt: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Inselsilicate: (z.B. Topas)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526" lvl="1">
              <a:spcBef>
                <a:spcPts val="545"/>
              </a:spcBef>
              <a:buClr>
                <a:srgbClr val="000000"/>
              </a:buClr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SiO</a:t>
            </a:r>
            <a:r>
              <a:rPr lang="de-D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-Tetraeder sind nicht über Si-O-Si-Brücken verbunden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Gruppensilicate: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526" lvl="1">
              <a:spcBef>
                <a:spcPts val="545"/>
              </a:spcBef>
              <a:buClr>
                <a:srgbClr val="000000"/>
              </a:buClr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Je zwei Tetraeder teilen sich einen Brückensauerstoff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Ringsilicate: (z.B. Turmalin)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526" lvl="1">
              <a:spcBef>
                <a:spcPts val="545"/>
              </a:spcBef>
              <a:buClr>
                <a:srgbClr val="000000"/>
              </a:buClr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Tetraeder sind in Dreier-, Vierer-, oder Sechserringen gruppiert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526" lvl="1">
              <a:spcBef>
                <a:spcPts val="545"/>
              </a:spcBef>
              <a:buClr>
                <a:srgbClr val="000000"/>
              </a:buClr>
            </a:pP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9" name="Grafik 108"/>
          <p:cNvPicPr/>
          <p:nvPr/>
        </p:nvPicPr>
        <p:blipFill>
          <a:blip r:embed="rId3"/>
          <a:stretch/>
        </p:blipFill>
        <p:spPr>
          <a:xfrm>
            <a:off x="940468" y="4572197"/>
            <a:ext cx="2325044" cy="2286098"/>
          </a:xfrm>
          <a:prstGeom prst="rect">
            <a:avLst/>
          </a:prstGeom>
          <a:ln>
            <a:noFill/>
          </a:ln>
        </p:spPr>
      </p:pic>
      <p:pic>
        <p:nvPicPr>
          <p:cNvPr id="110" name="Grafik 109"/>
          <p:cNvPicPr/>
          <p:nvPr/>
        </p:nvPicPr>
        <p:blipFill>
          <a:blip r:embed="rId4"/>
          <a:stretch/>
        </p:blipFill>
        <p:spPr>
          <a:xfrm>
            <a:off x="4365989" y="4572197"/>
            <a:ext cx="3601860" cy="22860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1079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Silicate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2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113" name="CustomShape 2"/>
          <p:cNvSpPr/>
          <p:nvPr/>
        </p:nvSpPr>
        <p:spPr>
          <a:xfrm>
            <a:off x="564933" y="953629"/>
            <a:ext cx="7184453" cy="29177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Ketten- und Bandsilicate: (z.B. Hornblende)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526" lvl="1">
              <a:spcBef>
                <a:spcPts val="545"/>
              </a:spcBef>
              <a:buClr>
                <a:srgbClr val="000000"/>
              </a:buClr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 werden lange Ketten aus Tetraedern gebildet, bei Bandsilicaten bilden sich zwei Ketten nebeneinander aus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Schichtsilicate: (z.B. Glimmer)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526" lvl="1">
              <a:spcBef>
                <a:spcPts val="545"/>
              </a:spcBef>
              <a:buClr>
                <a:srgbClr val="000000"/>
              </a:buClr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Jeder Tetraeder teilt sich drei 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Sauerstoffionen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mit seinen 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Nacharn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und bildet dadurch ein Netz aus Schichtmolekülen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Gerüstsilicate: (z.B. Feldspat)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526" lvl="1">
              <a:spcBef>
                <a:spcPts val="545"/>
              </a:spcBef>
              <a:buClr>
                <a:srgbClr val="000000"/>
              </a:buClr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Jedes 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Sauerstoffion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gehört gleichzeitig zu zwei Tetraedern → β-Quarz Einzelne Si-Atome durch Aluminium ersetzt → Gerüst-, Raumsilicate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Grafik 113"/>
          <p:cNvPicPr/>
          <p:nvPr/>
        </p:nvPicPr>
        <p:blipFill>
          <a:blip r:embed="rId3"/>
          <a:stretch/>
        </p:blipFill>
        <p:spPr>
          <a:xfrm>
            <a:off x="1325798" y="4114977"/>
            <a:ext cx="6380810" cy="22860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9536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Silicate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6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564933" y="808857"/>
            <a:ext cx="7184453" cy="45643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Verwendungen: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Silicathaltige Gesteine, Baumaterial (z.B. Granit)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Schamottherstellung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Zweistoffsystem SiO</a:t>
            </a:r>
            <a:r>
              <a:rPr lang="de-D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-Al</a:t>
            </a:r>
            <a:r>
              <a:rPr lang="de-D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de-D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Zementherstellung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Keramik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Bauglas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Borosilikatglas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(Laborglas)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Alumosilikatglas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(Gorilla Glas)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Bleiglas (Abschirmung)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u.v.m.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Bef>
                <a:spcPts val="545"/>
              </a:spcBef>
            </a:pP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Grafik 117"/>
          <p:cNvPicPr/>
          <p:nvPr/>
        </p:nvPicPr>
        <p:blipFill>
          <a:blip r:embed="rId3"/>
          <a:stretch/>
        </p:blipFill>
        <p:spPr>
          <a:xfrm>
            <a:off x="751067" y="4365104"/>
            <a:ext cx="3046723" cy="2286098"/>
          </a:xfrm>
          <a:prstGeom prst="rect">
            <a:avLst/>
          </a:prstGeom>
          <a:ln>
            <a:noFill/>
          </a:ln>
        </p:spPr>
      </p:pic>
      <p:pic>
        <p:nvPicPr>
          <p:cNvPr id="119" name="Grafik 118"/>
          <p:cNvPicPr/>
          <p:nvPr/>
        </p:nvPicPr>
        <p:blipFill>
          <a:blip r:embed="rId4"/>
          <a:stretch/>
        </p:blipFill>
        <p:spPr>
          <a:xfrm>
            <a:off x="3787993" y="4365104"/>
            <a:ext cx="3059785" cy="2286098"/>
          </a:xfrm>
          <a:prstGeom prst="rect">
            <a:avLst/>
          </a:prstGeom>
          <a:ln>
            <a:noFill/>
          </a:ln>
        </p:spPr>
      </p:pic>
      <p:pic>
        <p:nvPicPr>
          <p:cNvPr id="120" name="Grafik 119"/>
          <p:cNvPicPr/>
          <p:nvPr/>
        </p:nvPicPr>
        <p:blipFill>
          <a:blip r:embed="rId5"/>
          <a:stretch/>
        </p:blipFill>
        <p:spPr>
          <a:xfrm>
            <a:off x="6824919" y="4365104"/>
            <a:ext cx="1528260" cy="22860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8671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/>
          </a:bodyPr>
          <a:lstStyle/>
          <a:p>
            <a:r>
              <a:rPr lang="de-AT" sz="3600" b="1" dirty="0" smtClean="0">
                <a:solidFill>
                  <a:schemeClr val="tx2">
                    <a:lumMod val="75000"/>
                  </a:schemeClr>
                </a:solidFill>
              </a:rPr>
              <a:t>Allgemeines</a:t>
            </a:r>
            <a:endParaRPr lang="de-AT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679"/>
            <a:ext cx="8316416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1560" y="1052736"/>
            <a:ext cx="792088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Element der Kohlenstoffgruppe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dirty="0" smtClean="0"/>
              <a:t>Das erste Element der Gruppe, Kohlenstoff, ist ein Nichtmetall, die beiden folgenden (Silicium und Germanium) sind Halbmetalle und alle weiteren (Zinn, Blei und </a:t>
            </a:r>
            <a:r>
              <a:rPr lang="de-AT" dirty="0" err="1" smtClean="0"/>
              <a:t>Flerovium</a:t>
            </a:r>
            <a:r>
              <a:rPr lang="de-AT" dirty="0" smtClean="0"/>
              <a:t>) sind Metalle.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Halbmetall, dunkelgrau, 27,7 Masseprozent in der </a:t>
            </a:r>
            <a:r>
              <a:rPr lang="de-AT" sz="2000" dirty="0" err="1" smtClean="0"/>
              <a:t>Erdhülle</a:t>
            </a:r>
            <a:r>
              <a:rPr lang="de-AT" sz="2000" dirty="0" smtClean="0"/>
              <a:t> (zweithäufigstes Element nach Sauerstoff)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In reiner Form ungiftig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Für Knochenbildung und -reifung benötigt.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Überschuss an Silicium: Hämolyse (Auflösung) von roten Blutkörperchen (</a:t>
            </a:r>
            <a:r>
              <a:rPr lang="de-AT" sz="2000" dirty="0" err="1" smtClean="0"/>
              <a:t>Erythrocyten</a:t>
            </a:r>
            <a:r>
              <a:rPr lang="de-AT" sz="2000" dirty="0" smtClean="0"/>
              <a:t>); in Folge Zellveränderungen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Halbleiter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</p:txBody>
      </p:sp>
      <p:pic>
        <p:nvPicPr>
          <p:cNvPr id="7" name="Picture 3" descr="C:\Users\Schnulz\Documents\Schnulz\Studium\Chemie\Referat\Bilder\SiliconCro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04742"/>
            <a:ext cx="2754929" cy="191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chnulz\Documents\Schnulz\Studium\Chemie\Referat\Bilder\Bergkristall_mitt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959" y="4893301"/>
            <a:ext cx="2279366" cy="193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chnulz\Documents\Schnulz\Studium\Chemie\Referat\Bilder\Polykristalines_Siliziu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/>
          <a:stretch/>
        </p:blipFill>
        <p:spPr bwMode="auto">
          <a:xfrm>
            <a:off x="5092325" y="4893301"/>
            <a:ext cx="3119464" cy="192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chnulz\Documents\Schnulz\Studium\Chemie\Referat\Bilder\Monokristalines_Silizium_für_die_Waferherstellu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789" y="4883396"/>
            <a:ext cx="730765" cy="19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326527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 err="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Siliciumcarbid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2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564933" y="953630"/>
            <a:ext cx="7184453" cy="3526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SiC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Farblos (hochrein) bis schwarz-grün (Al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-Verunreinigungen)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hohe Härte von 9,6 (Mohs)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Halbleiter-Eigenschaften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geringe Wärmeausdehnung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Hitzebeständig: bildet SiO2-Schicht bei 800°C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Zersetzung erst bei über 2700°C-3070°C in Schutzatmosphäre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1907: Entdeckung des Round-Effektes → Leuchtdioden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Bef>
                <a:spcPts val="545"/>
              </a:spcBef>
            </a:pP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Bef>
                <a:spcPts val="545"/>
              </a:spcBef>
            </a:pP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Grafik 123"/>
          <p:cNvPicPr/>
          <p:nvPr/>
        </p:nvPicPr>
        <p:blipFill>
          <a:blip r:embed="rId3"/>
          <a:stretch/>
        </p:blipFill>
        <p:spPr>
          <a:xfrm>
            <a:off x="3657373" y="4180294"/>
            <a:ext cx="2285858" cy="22860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106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 err="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Siliciumcarbid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6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127" name="CustomShape 2"/>
          <p:cNvSpPr/>
          <p:nvPr/>
        </p:nvSpPr>
        <p:spPr>
          <a:xfrm>
            <a:off x="564933" y="953629"/>
            <a:ext cx="7184453" cy="40245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Verwendung: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Schleifmittel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Feuerfeste Baustoffe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Ingenieurkeramik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blaue Leuchtdioden, Schottky-Dioden, SFET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Hochtemperaturschaltkreise (200°C-300°C, 600°C unter Laborbedingungen)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Resistent gegen ionisierende Strahlung → militärischer Bereich und Weltraumtechnik.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Weltraumteleskopspiegel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Bef>
                <a:spcPts val="545"/>
              </a:spcBef>
            </a:pP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Bef>
                <a:spcPts val="545"/>
              </a:spcBef>
            </a:pP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Grafik 127"/>
          <p:cNvPicPr/>
          <p:nvPr/>
        </p:nvPicPr>
        <p:blipFill>
          <a:blip r:embed="rId3"/>
          <a:stretch/>
        </p:blipFill>
        <p:spPr>
          <a:xfrm>
            <a:off x="7151471" y="4408904"/>
            <a:ext cx="1685004" cy="2286098"/>
          </a:xfrm>
          <a:prstGeom prst="rect">
            <a:avLst/>
          </a:prstGeom>
          <a:ln>
            <a:noFill/>
          </a:ln>
        </p:spPr>
      </p:pic>
      <p:pic>
        <p:nvPicPr>
          <p:cNvPr id="129" name="Grafik 128"/>
          <p:cNvPicPr/>
          <p:nvPr/>
        </p:nvPicPr>
        <p:blipFill>
          <a:blip r:embed="rId4"/>
          <a:stretch/>
        </p:blipFill>
        <p:spPr>
          <a:xfrm>
            <a:off x="3722683" y="4408904"/>
            <a:ext cx="3432053" cy="2286098"/>
          </a:xfrm>
          <a:prstGeom prst="rect">
            <a:avLst/>
          </a:prstGeom>
          <a:ln>
            <a:noFill/>
          </a:ln>
        </p:spPr>
      </p:pic>
      <p:pic>
        <p:nvPicPr>
          <p:cNvPr id="130" name="Grafik 129"/>
          <p:cNvPicPr/>
          <p:nvPr/>
        </p:nvPicPr>
        <p:blipFill>
          <a:blip r:embed="rId5"/>
          <a:stretch/>
        </p:blipFill>
        <p:spPr>
          <a:xfrm>
            <a:off x="293896" y="4408904"/>
            <a:ext cx="3432053" cy="22860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7278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685431" y="105814"/>
            <a:ext cx="7049913" cy="589813"/>
          </a:xfrm>
          <a:prstGeom prst="rect">
            <a:avLst/>
          </a:prstGeom>
          <a:noFill/>
          <a:ln>
            <a:noFill/>
          </a:ln>
        </p:spPr>
        <p:txBody>
          <a:bodyPr lIns="82945" tIns="41473" rIns="82945" bIns="41473" anchor="ctr"/>
          <a:lstStyle/>
          <a:p>
            <a:pPr algn="ctr">
              <a:lnSpc>
                <a:spcPct val="100000"/>
              </a:lnSpc>
            </a:pPr>
            <a:r>
              <a:rPr lang="de-DE" sz="4000" b="1" spc="-1" dirty="0" err="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u.v.m</a:t>
            </a: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2" name="Picture 2"/>
          <p:cNvPicPr/>
          <p:nvPr/>
        </p:nvPicPr>
        <p:blipFill>
          <a:blip r:embed="rId2"/>
          <a:stretch/>
        </p:blipFill>
        <p:spPr>
          <a:xfrm>
            <a:off x="489500" y="650231"/>
            <a:ext cx="7543332" cy="80667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564933" y="953629"/>
            <a:ext cx="7184453" cy="59908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Kieselsäureester: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Si(OR)4 – Steinfestigung durch Verkieselung (Hydrolyse zu SiO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Siliciumnitrid: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vor allem Halbleiterindustrie, Hochtemperaturkeramiken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Silicide: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Intermetallische Verbindungen - Halbleitertechnik, Detktromaterialien, Ausgangsmaterial vieler anderen Stoffe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Silane (Silizium-Wasserstoffverbindungen):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ähnliche Eigenschaften wie Alkane, jedoch weniger stabil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Zwischenprodukte für hochreines Silizium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Siliciumtetrahalogenide: SiX</a:t>
            </a:r>
            <a:r>
              <a:rPr lang="de-D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 </a:t>
            </a: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vor alllem mit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Fluor – Nebenprodukt der Waferherstellung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Chlor – Oxidationsmittel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Iod – Herstellung von Mikroelektronik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Brom – Dottierungsquelle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r>
              <a:rPr lang="de-D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...</a:t>
            </a: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endParaRPr lang="de-DE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6194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2"/>
          <p:cNvSpPr/>
          <p:nvPr/>
        </p:nvSpPr>
        <p:spPr>
          <a:xfrm>
            <a:off x="564933" y="953629"/>
            <a:ext cx="7184453" cy="59908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259285" indent="-258959">
              <a:spcBef>
                <a:spcPts val="545"/>
              </a:spcBef>
              <a:buClr>
                <a:srgbClr val="000000"/>
              </a:buClr>
              <a:buFont typeface="Arial"/>
              <a:buChar char="•"/>
            </a:pPr>
            <a:endParaRPr lang="de-DE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03" y="1268760"/>
            <a:ext cx="3191285" cy="405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9302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/>
          </a:bodyPr>
          <a:lstStyle/>
          <a:p>
            <a:r>
              <a:rPr lang="de-AT" sz="3600" b="1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de-AT" sz="3600" b="1" dirty="0" smtClean="0">
                <a:solidFill>
                  <a:schemeClr val="tx2">
                    <a:lumMod val="75000"/>
                  </a:schemeClr>
                </a:solidFill>
              </a:rPr>
              <a:t>ntdeckung</a:t>
            </a:r>
            <a:endParaRPr lang="de-AT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679"/>
            <a:ext cx="8316416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1985" y="1051257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AT" sz="2400" dirty="0" smtClean="0"/>
              <a:t>Vorhersage erstmals 1789 von Antoine Lavoisier: </a:t>
            </a:r>
            <a:br>
              <a:rPr lang="de-AT" sz="2400" dirty="0" smtClean="0"/>
            </a:br>
            <a:r>
              <a:rPr lang="de-AT" sz="2400" i="1" dirty="0" smtClean="0"/>
              <a:t>„</a:t>
            </a:r>
            <a:r>
              <a:rPr lang="de-AT" sz="2400" i="1" dirty="0" err="1" smtClean="0"/>
              <a:t>Silex</a:t>
            </a:r>
            <a:r>
              <a:rPr lang="de-AT" sz="2400" i="1" dirty="0" smtClean="0"/>
              <a:t>“ (Feuerstein) ist das `Oxid eine Metalls´ “</a:t>
            </a:r>
            <a:endParaRPr lang="de-AT" i="1" dirty="0"/>
          </a:p>
        </p:txBody>
      </p:sp>
      <p:pic>
        <p:nvPicPr>
          <p:cNvPr id="4100" name="Picture 4" descr="C:\Users\Schnulz\Documents\Schnulz\Studium\Chemie\Referat\Bilder\Lavorsi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1"/>
          <a:stretch/>
        </p:blipFill>
        <p:spPr bwMode="auto">
          <a:xfrm>
            <a:off x="3907541" y="1919997"/>
            <a:ext cx="423611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chnulz\Documents\Schnulz\Studium\Chemie\Referat\Bilder\lossy-page1-575px-Lavoisier_-_Traité_élémentaire_de_chimie,_1789_-_3895821_F.ti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9997"/>
            <a:ext cx="2724256" cy="426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11760" y="6340678"/>
            <a:ext cx="386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…. 1794 auf der Guillotine hingerichtet.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21557797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/>
          </a:bodyPr>
          <a:lstStyle/>
          <a:p>
            <a:r>
              <a:rPr lang="de-AT" sz="3600" b="1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de-AT" sz="3600" b="1" dirty="0" smtClean="0">
                <a:solidFill>
                  <a:schemeClr val="tx2">
                    <a:lumMod val="75000"/>
                  </a:schemeClr>
                </a:solidFill>
              </a:rPr>
              <a:t>ntdeckung</a:t>
            </a:r>
            <a:endParaRPr lang="de-AT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679"/>
            <a:ext cx="8316416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1985" y="1051257"/>
            <a:ext cx="79208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1811: Joseph Louis Gay-Lussac und Louis Jacques </a:t>
            </a:r>
            <a:r>
              <a:rPr lang="de-AT" sz="2000" dirty="0" err="1" smtClean="0"/>
              <a:t>Thénard</a:t>
            </a:r>
            <a:r>
              <a:rPr lang="de-AT" sz="2000" dirty="0" smtClean="0"/>
              <a:t> stellen unreines, (nichtkristallines) amorphes Silicium (a-Si) her.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1824: Ähnliches Vorgehen von Jöns Jakob Berzelius in Schweden. </a:t>
            </a:r>
            <a:br>
              <a:rPr lang="de-AT" sz="2000" dirty="0" smtClean="0"/>
            </a:br>
            <a:r>
              <a:rPr lang="de-AT" sz="2000" dirty="0" smtClean="0"/>
              <a:t>Gibt ihm den Namen „Silicium“.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Der Begriff Silicium leitet sich vom lateinischen Wort </a:t>
            </a:r>
            <a:r>
              <a:rPr lang="de-AT" sz="2000" dirty="0" err="1" smtClean="0"/>
              <a:t>Silex</a:t>
            </a:r>
            <a:r>
              <a:rPr lang="de-AT" sz="2000" dirty="0" smtClean="0"/>
              <a:t> (Kieselstein, Feuerstein) ab.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1817: Der schottische Chemiker Thomas Thomson (1773–1852) schlägt den englischen Begriff </a:t>
            </a:r>
            <a:r>
              <a:rPr lang="de-AT" sz="2000" i="1" dirty="0" smtClean="0"/>
              <a:t>„</a:t>
            </a:r>
            <a:r>
              <a:rPr lang="de-AT" sz="2000" i="1" dirty="0" err="1" smtClean="0"/>
              <a:t>silicon</a:t>
            </a:r>
            <a:r>
              <a:rPr lang="de-AT" sz="2000" i="1" dirty="0" smtClean="0"/>
              <a:t>“ vor. </a:t>
            </a:r>
            <a:r>
              <a:rPr lang="de-AT" sz="2000" dirty="0" smtClean="0"/>
              <a:t>Die Endung -on soll auf die chemische Verwandtschaft zu Kohlenstoff (</a:t>
            </a:r>
            <a:r>
              <a:rPr lang="de-AT" sz="2000" dirty="0" err="1" smtClean="0"/>
              <a:t>carbon</a:t>
            </a:r>
            <a:r>
              <a:rPr lang="de-AT" sz="2000" dirty="0" smtClean="0"/>
              <a:t>) und Bor (</a:t>
            </a:r>
            <a:r>
              <a:rPr lang="de-AT" sz="2000" dirty="0" err="1" smtClean="0"/>
              <a:t>boron</a:t>
            </a:r>
            <a:r>
              <a:rPr lang="de-AT" sz="2000" dirty="0" smtClean="0"/>
              <a:t>) hinweisen.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AT" sz="2000" dirty="0" smtClean="0"/>
              <a:t>1854: Erstmalige Herstellung reinen, kristallinen Siliciums durch den Franzosen Henri Etienne </a:t>
            </a:r>
            <a:r>
              <a:rPr lang="de-AT" sz="2000" dirty="0" err="1" smtClean="0"/>
              <a:t>Sainte</a:t>
            </a:r>
            <a:r>
              <a:rPr lang="de-AT" sz="2000" dirty="0" smtClean="0"/>
              <a:t>-Claire </a:t>
            </a:r>
            <a:r>
              <a:rPr lang="de-AT" sz="2000" dirty="0" err="1" smtClean="0"/>
              <a:t>Deville</a:t>
            </a:r>
            <a:r>
              <a:rPr lang="de-AT" sz="2000" dirty="0" smtClean="0"/>
              <a:t> (mittels Elektrolyse).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2425771128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solidFill>
                  <a:schemeClr val="tx2">
                    <a:lumMod val="75000"/>
                  </a:schemeClr>
                </a:solidFill>
              </a:rPr>
              <a:t>Chemische Daten</a:t>
            </a:r>
            <a:endParaRPr lang="de-AT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Schnulz\Documents\Schnulz\Studium\Chemie\Referat\Bilder\Chemische Daten (neue Groess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20206"/>
            <a:ext cx="7939363" cy="60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35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de-AT" sz="3600" b="1" dirty="0" smtClean="0">
                <a:solidFill>
                  <a:schemeClr val="tx2">
                    <a:lumMod val="75000"/>
                  </a:schemeClr>
                </a:solidFill>
              </a:rPr>
              <a:t>Elektronenkonfiguration, Bindungswinkel</a:t>
            </a:r>
            <a:endParaRPr lang="de-AT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679"/>
            <a:ext cx="8316416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-Schale_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908720"/>
            <a:ext cx="7200800" cy="405045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259632" y="5068434"/>
            <a:ext cx="73448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 smtClean="0"/>
              <a:t>3s²-Zustand voll besetzt, 3p²-Zustand nur mit 2 von 6 möglichen Elektronen besetzt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 smtClean="0"/>
              <a:t>Verteilt auf das </a:t>
            </a:r>
            <a:r>
              <a:rPr lang="de-AT" sz="1600" dirty="0" err="1" smtClean="0"/>
              <a:t>px</a:t>
            </a:r>
            <a:r>
              <a:rPr lang="de-AT" sz="1600" dirty="0" smtClean="0"/>
              <a:t>- und </a:t>
            </a:r>
            <a:r>
              <a:rPr lang="de-AT" sz="1600" dirty="0" err="1" smtClean="0"/>
              <a:t>py</a:t>
            </a:r>
            <a:r>
              <a:rPr lang="de-AT" sz="1600" dirty="0" smtClean="0"/>
              <a:t>-Orbital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 smtClean="0"/>
              <a:t>Durch gemeinsame Verwendung von Elektronen beim Ausbilden kovalenter Bindungen könnte das äußere p-Orbital vollständig besetzt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 smtClean="0"/>
              <a:t>Also, theoretisch: Bindungswinkel 90°?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 smtClean="0"/>
              <a:t>Tatsächlich aber: Bindungswinkel ca. 109,5°!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63330580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solidFill>
                  <a:schemeClr val="tx2">
                    <a:lumMod val="75000"/>
                  </a:schemeClr>
                </a:solidFill>
              </a:rPr>
              <a:t>Hybridorbitale</a:t>
            </a:r>
            <a:endParaRPr lang="de-AT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679"/>
            <a:ext cx="8316416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27" y="3915058"/>
            <a:ext cx="283361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619617" y="1052736"/>
            <a:ext cx="33216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dirty="0" smtClean="0"/>
              <a:t>ungebunden:</a:t>
            </a:r>
            <a:endParaRPr lang="de-AT" dirty="0"/>
          </a:p>
          <a:p>
            <a:pPr algn="ctr"/>
            <a:r>
              <a:rPr lang="de-AT" dirty="0"/>
              <a:t>[</a:t>
            </a:r>
            <a:r>
              <a:rPr lang="de-AT" dirty="0" smtClean="0"/>
              <a:t>1s² 2s² 2p</a:t>
            </a:r>
            <a:r>
              <a:rPr lang="de-AT" baseline="30000" dirty="0" smtClean="0"/>
              <a:t>6</a:t>
            </a:r>
            <a:r>
              <a:rPr lang="de-AT" dirty="0" smtClean="0"/>
              <a:t>] 3s</a:t>
            </a:r>
            <a:r>
              <a:rPr lang="de-AT" dirty="0" smtClean="0">
                <a:solidFill>
                  <a:srgbClr val="FF0000"/>
                </a:solidFill>
              </a:rPr>
              <a:t>²</a:t>
            </a:r>
            <a:r>
              <a:rPr lang="de-AT" dirty="0" smtClean="0"/>
              <a:t> 3p</a:t>
            </a:r>
            <a:r>
              <a:rPr lang="de-AT" baseline="-25000" dirty="0" smtClean="0"/>
              <a:t>x</a:t>
            </a:r>
            <a:r>
              <a:rPr lang="de-AT" baseline="30000" dirty="0" smtClean="0">
                <a:solidFill>
                  <a:srgbClr val="FF0000"/>
                </a:solidFill>
              </a:rPr>
              <a:t>1</a:t>
            </a:r>
            <a:r>
              <a:rPr lang="de-AT" dirty="0" smtClean="0"/>
              <a:t> 3p</a:t>
            </a:r>
            <a:r>
              <a:rPr lang="de-AT" baseline="-25000" dirty="0" smtClean="0"/>
              <a:t>y</a:t>
            </a:r>
            <a:r>
              <a:rPr lang="de-AT" baseline="30000" dirty="0" smtClean="0">
                <a:solidFill>
                  <a:srgbClr val="FF0000"/>
                </a:solidFill>
              </a:rPr>
              <a:t>1</a:t>
            </a:r>
            <a:r>
              <a:rPr lang="de-AT" dirty="0" smtClean="0"/>
              <a:t> </a:t>
            </a:r>
          </a:p>
          <a:p>
            <a:pPr algn="ctr"/>
            <a:endParaRPr lang="de-AT" b="1" dirty="0" smtClean="0"/>
          </a:p>
          <a:p>
            <a:pPr algn="ctr"/>
            <a:r>
              <a:rPr lang="de-AT" b="1" dirty="0" smtClean="0"/>
              <a:t>angeregt:</a:t>
            </a:r>
            <a:endParaRPr lang="de-AT" dirty="0"/>
          </a:p>
          <a:p>
            <a:pPr algn="ctr"/>
            <a:r>
              <a:rPr lang="de-AT" dirty="0"/>
              <a:t>[1s² 2s² 2p</a:t>
            </a:r>
            <a:r>
              <a:rPr lang="de-AT" baseline="30000" dirty="0"/>
              <a:t>6</a:t>
            </a:r>
            <a:r>
              <a:rPr lang="de-AT" dirty="0"/>
              <a:t>] </a:t>
            </a:r>
            <a:r>
              <a:rPr lang="de-AT" dirty="0" smtClean="0"/>
              <a:t>3s</a:t>
            </a:r>
            <a:r>
              <a:rPr lang="de-AT" baseline="30000" dirty="0" smtClean="0">
                <a:solidFill>
                  <a:srgbClr val="FF0000"/>
                </a:solidFill>
              </a:rPr>
              <a:t>1</a:t>
            </a:r>
            <a:r>
              <a:rPr lang="de-AT" dirty="0" smtClean="0"/>
              <a:t> </a:t>
            </a:r>
            <a:r>
              <a:rPr lang="de-AT" dirty="0"/>
              <a:t>3p</a:t>
            </a:r>
            <a:r>
              <a:rPr lang="de-AT" baseline="-25000" dirty="0"/>
              <a:t>x</a:t>
            </a:r>
            <a:r>
              <a:rPr lang="de-AT" baseline="30000" dirty="0">
                <a:solidFill>
                  <a:srgbClr val="FF0000"/>
                </a:solidFill>
              </a:rPr>
              <a:t>1</a:t>
            </a:r>
            <a:r>
              <a:rPr lang="de-AT" dirty="0"/>
              <a:t> </a:t>
            </a:r>
            <a:r>
              <a:rPr lang="de-AT" dirty="0" smtClean="0"/>
              <a:t>3p</a:t>
            </a:r>
            <a:r>
              <a:rPr lang="de-AT" baseline="-25000" dirty="0" smtClean="0"/>
              <a:t>y</a:t>
            </a:r>
            <a:r>
              <a:rPr lang="de-AT" baseline="30000" dirty="0" smtClean="0">
                <a:solidFill>
                  <a:srgbClr val="FF0000"/>
                </a:solidFill>
              </a:rPr>
              <a:t>1 </a:t>
            </a:r>
            <a:r>
              <a:rPr lang="de-AT" dirty="0" smtClean="0"/>
              <a:t>3p</a:t>
            </a:r>
            <a:r>
              <a:rPr lang="de-AT" baseline="-25000" dirty="0" smtClean="0"/>
              <a:t>z</a:t>
            </a:r>
            <a:r>
              <a:rPr lang="de-AT" baseline="30000" dirty="0" smtClean="0">
                <a:solidFill>
                  <a:srgbClr val="FF0000"/>
                </a:solidFill>
              </a:rPr>
              <a:t>1</a:t>
            </a:r>
            <a:r>
              <a:rPr lang="de-AT" dirty="0" smtClean="0"/>
              <a:t> </a:t>
            </a:r>
          </a:p>
          <a:p>
            <a:pPr algn="ctr"/>
            <a:endParaRPr lang="de-AT" dirty="0">
              <a:latin typeface="Cambria Math"/>
              <a:ea typeface="Cambria Math"/>
            </a:endParaRPr>
          </a:p>
          <a:p>
            <a:pPr algn="ctr"/>
            <a:r>
              <a:rPr lang="de-AT" b="1" dirty="0"/>
              <a:t>Im Bindungszustand</a:t>
            </a:r>
            <a:r>
              <a:rPr lang="de-AT" b="1" dirty="0" smtClean="0"/>
              <a:t>:</a:t>
            </a:r>
            <a:endParaRPr lang="de-AT" dirty="0" smtClean="0">
              <a:latin typeface="Cambria Math"/>
              <a:ea typeface="Cambria Math"/>
            </a:endParaRPr>
          </a:p>
          <a:p>
            <a:pPr algn="ctr"/>
            <a:r>
              <a:rPr lang="de-AT" dirty="0" smtClean="0"/>
              <a:t>[1s² 2s² 2p</a:t>
            </a:r>
            <a:r>
              <a:rPr lang="de-AT" baseline="30000" dirty="0" smtClean="0"/>
              <a:t>6</a:t>
            </a:r>
            <a:r>
              <a:rPr lang="de-AT" dirty="0" smtClean="0"/>
              <a:t>] 3[sp</a:t>
            </a:r>
            <a:r>
              <a:rPr lang="de-AT" baseline="30000" dirty="0" smtClean="0"/>
              <a:t>3</a:t>
            </a:r>
            <a:r>
              <a:rPr lang="de-AT" dirty="0" smtClean="0"/>
              <a:t>]</a:t>
            </a:r>
            <a:r>
              <a:rPr lang="de-AT" baseline="30000" dirty="0" smtClean="0">
                <a:solidFill>
                  <a:srgbClr val="FF0000"/>
                </a:solidFill>
              </a:rPr>
              <a:t>4</a:t>
            </a:r>
          </a:p>
          <a:p>
            <a:pPr algn="ctr"/>
            <a:endParaRPr lang="de-AT" b="1" dirty="0" smtClean="0"/>
          </a:p>
          <a:p>
            <a:pPr algn="ctr"/>
            <a:r>
              <a:rPr lang="de-AT" b="1" dirty="0" smtClean="0"/>
              <a:t>Es entstehen vier Hybridorbitale:</a:t>
            </a:r>
            <a:endParaRPr lang="de-A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14333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solidFill>
                  <a:schemeClr val="tx2">
                    <a:lumMod val="75000"/>
                  </a:schemeClr>
                </a:solidFill>
              </a:rPr>
              <a:t>Hybridorbitale</a:t>
            </a:r>
            <a:endParaRPr lang="de-AT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chnulz\Documents\Schnulz\Studium\Chemie\Referat\Bilder\Stri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679"/>
            <a:ext cx="8316416" cy="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84563" y="5013176"/>
            <a:ext cx="8071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smtClean="0"/>
              <a:t>Ein 3s²-Orbital und drei Komponenten des 3p²-Orbitals (davon zwei besetzt)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smtClean="0"/>
              <a:t>Bei Bindung </a:t>
            </a:r>
            <a:r>
              <a:rPr lang="de-AT" dirty="0" smtClean="0">
                <a:latin typeface="Cambria Math"/>
                <a:ea typeface="Cambria Math"/>
              </a:rPr>
              <a:t>⟹ </a:t>
            </a:r>
            <a:r>
              <a:rPr lang="de-AT" dirty="0" smtClean="0"/>
              <a:t>sp</a:t>
            </a:r>
            <a:r>
              <a:rPr lang="de-AT" baseline="30000" dirty="0" smtClean="0"/>
              <a:t>3</a:t>
            </a:r>
            <a:r>
              <a:rPr lang="de-AT" dirty="0" smtClean="0"/>
              <a:t>-Mischorbital mit vier Komponenten </a:t>
            </a:r>
            <a:br>
              <a:rPr lang="de-AT" dirty="0" smtClean="0"/>
            </a:br>
            <a:r>
              <a:rPr lang="de-AT" dirty="0" smtClean="0"/>
              <a:t>(halbbesetzt mit jeweils einem Elektron, können jeweils noch eines aufnehmen)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smtClean="0"/>
              <a:t>Anordnung im maximalen räumlicher Abstand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 smtClean="0"/>
              <a:t>Thetraederwinkel</a:t>
            </a:r>
            <a:r>
              <a:rPr lang="de-AT" dirty="0" smtClean="0"/>
              <a:t> (109,5°)</a:t>
            </a:r>
            <a:endParaRPr lang="de-AT" dirty="0"/>
          </a:p>
        </p:txBody>
      </p:sp>
      <p:pic>
        <p:nvPicPr>
          <p:cNvPr id="4" name="Hybridorbitale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6632" y="980728"/>
            <a:ext cx="6748242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8174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1079</Words>
  <Application>Microsoft Office PowerPoint</Application>
  <PresentationFormat>Bildschirmpräsentation (4:3)</PresentationFormat>
  <Paragraphs>228</Paragraphs>
  <Slides>33</Slides>
  <Notes>0</Notes>
  <HiddenSlides>0</HiddenSlides>
  <MMClips>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Larissa</vt:lpstr>
      <vt:lpstr>Silicium</vt:lpstr>
      <vt:lpstr>Silicium</vt:lpstr>
      <vt:lpstr>Allgemeines</vt:lpstr>
      <vt:lpstr>Entdeckung</vt:lpstr>
      <vt:lpstr>Entdeckung</vt:lpstr>
      <vt:lpstr>Chemische Daten</vt:lpstr>
      <vt:lpstr>Elektronenkonfiguration, Bindungswinkel</vt:lpstr>
      <vt:lpstr>Hybridorbitale</vt:lpstr>
      <vt:lpstr>Hybridorbitale</vt:lpstr>
      <vt:lpstr>Elementarzelle</vt:lpstr>
      <vt:lpstr>Silicatkreislauf</vt:lpstr>
      <vt:lpstr>Siliciumgewinnung</vt:lpstr>
      <vt:lpstr>Förderung</vt:lpstr>
      <vt:lpstr>Gewinnung im Labor</vt:lpstr>
      <vt:lpstr>Gewinnung Industrie</vt:lpstr>
      <vt:lpstr> Rohsilicium</vt:lpstr>
      <vt:lpstr>Verfahren</vt:lpstr>
      <vt:lpstr>Siemensverfahren</vt:lpstr>
      <vt:lpstr>Czochralski-Verfahren </vt:lpstr>
      <vt:lpstr>Zonenschmelzverfahren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Silizium</dc:title>
  <dc:creator>Helmut Hörner</dc:creator>
  <cp:lastModifiedBy>Helmut Hörner</cp:lastModifiedBy>
  <cp:revision>51</cp:revision>
  <dcterms:created xsi:type="dcterms:W3CDTF">2017-05-13T11:31:05Z</dcterms:created>
  <dcterms:modified xsi:type="dcterms:W3CDTF">2017-06-13T22:06:49Z</dcterms:modified>
</cp:coreProperties>
</file>